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  <p:sldMasterId id="2147483671" r:id="rId3"/>
  </p:sldMasterIdLst>
  <p:notesMasterIdLst>
    <p:notesMasterId r:id="rId11"/>
  </p:notesMasterIdLst>
  <p:handoutMasterIdLst>
    <p:handoutMasterId r:id="rId12"/>
  </p:handoutMasterIdLst>
  <p:sldIdLst>
    <p:sldId id="257" r:id="rId4"/>
    <p:sldId id="264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56"/>
    <p:restoredTop sz="94658"/>
  </p:normalViewPr>
  <p:slideViewPr>
    <p:cSldViewPr snapToGrid="0" showGuides="1">
      <p:cViewPr varScale="1">
        <p:scale>
          <a:sx n="92" d="100"/>
          <a:sy n="92" d="100"/>
        </p:scale>
        <p:origin x="90" y="3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4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customXml" Target="../customXml/item2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Huberts" userId="27808154-ba9e-4ffa-b097-6fa3591e9430" providerId="ADAL" clId="{B00DEC17-6F86-4DDC-9BF1-EFDEE6B786D9}"/>
    <pc:docChg chg="modSld">
      <pc:chgData name="Christian Huberts" userId="27808154-ba9e-4ffa-b097-6fa3591e9430" providerId="ADAL" clId="{B00DEC17-6F86-4DDC-9BF1-EFDEE6B786D9}" dt="2026-01-29T14:29:08.070" v="18" actId="20577"/>
      <pc:docMkLst>
        <pc:docMk/>
      </pc:docMkLst>
      <pc:sldChg chg="modSp mod">
        <pc:chgData name="Christian Huberts" userId="27808154-ba9e-4ffa-b097-6fa3591e9430" providerId="ADAL" clId="{B00DEC17-6F86-4DDC-9BF1-EFDEE6B786D9}" dt="2026-01-29T14:28:21.820" v="14" actId="20577"/>
        <pc:sldMkLst>
          <pc:docMk/>
          <pc:sldMk cId="1709312782" sldId="259"/>
        </pc:sldMkLst>
        <pc:spChg chg="mod">
          <ac:chgData name="Christian Huberts" userId="27808154-ba9e-4ffa-b097-6fa3591e9430" providerId="ADAL" clId="{B00DEC17-6F86-4DDC-9BF1-EFDEE6B786D9}" dt="2026-01-29T14:28:21.820" v="14" actId="20577"/>
          <ac:spMkLst>
            <pc:docMk/>
            <pc:sldMk cId="1709312782" sldId="259"/>
            <ac:spMk id="3" creationId="{27C1678E-C594-218A-DFEF-A6EB3DFEE0F5}"/>
          </ac:spMkLst>
        </pc:spChg>
      </pc:sldChg>
      <pc:sldChg chg="modSp mod">
        <pc:chgData name="Christian Huberts" userId="27808154-ba9e-4ffa-b097-6fa3591e9430" providerId="ADAL" clId="{B00DEC17-6F86-4DDC-9BF1-EFDEE6B786D9}" dt="2026-01-29T14:28:52.724" v="17" actId="20577"/>
        <pc:sldMkLst>
          <pc:docMk/>
          <pc:sldMk cId="19241614" sldId="262"/>
        </pc:sldMkLst>
        <pc:spChg chg="mod">
          <ac:chgData name="Christian Huberts" userId="27808154-ba9e-4ffa-b097-6fa3591e9430" providerId="ADAL" clId="{B00DEC17-6F86-4DDC-9BF1-EFDEE6B786D9}" dt="2026-01-29T14:28:52.724" v="17" actId="20577"/>
          <ac:spMkLst>
            <pc:docMk/>
            <pc:sldMk cId="19241614" sldId="262"/>
            <ac:spMk id="6" creationId="{8D1F976C-5701-98B3-3E31-78CCC77E3F9F}"/>
          </ac:spMkLst>
        </pc:spChg>
        <pc:spChg chg="mod">
          <ac:chgData name="Christian Huberts" userId="27808154-ba9e-4ffa-b097-6fa3591e9430" providerId="ADAL" clId="{B00DEC17-6F86-4DDC-9BF1-EFDEE6B786D9}" dt="2026-01-29T14:28:49.360" v="16" actId="20577"/>
          <ac:spMkLst>
            <pc:docMk/>
            <pc:sldMk cId="19241614" sldId="262"/>
            <ac:spMk id="8" creationId="{49E5718D-0BE8-15F7-474A-8DA4D4C36431}"/>
          </ac:spMkLst>
        </pc:spChg>
      </pc:sldChg>
      <pc:sldChg chg="modSp mod">
        <pc:chgData name="Christian Huberts" userId="27808154-ba9e-4ffa-b097-6fa3591e9430" providerId="ADAL" clId="{B00DEC17-6F86-4DDC-9BF1-EFDEE6B786D9}" dt="2026-01-29T14:29:08.070" v="18" actId="20577"/>
        <pc:sldMkLst>
          <pc:docMk/>
          <pc:sldMk cId="1462578751" sldId="263"/>
        </pc:sldMkLst>
        <pc:spChg chg="mod">
          <ac:chgData name="Christian Huberts" userId="27808154-ba9e-4ffa-b097-6fa3591e9430" providerId="ADAL" clId="{B00DEC17-6F86-4DDC-9BF1-EFDEE6B786D9}" dt="2026-01-29T14:29:08.070" v="18" actId="20577"/>
          <ac:spMkLst>
            <pc:docMk/>
            <pc:sldMk cId="1462578751" sldId="263"/>
            <ac:spMk id="3" creationId="{B610140F-8615-E7B6-B7B4-2226A878671B}"/>
          </ac:spMkLst>
        </pc:spChg>
      </pc:sldChg>
      <pc:sldChg chg="modSp mod">
        <pc:chgData name="Christian Huberts" userId="27808154-ba9e-4ffa-b097-6fa3591e9430" providerId="ADAL" clId="{B00DEC17-6F86-4DDC-9BF1-EFDEE6B786D9}" dt="2026-01-29T14:28:01.563" v="1" actId="20577"/>
        <pc:sldMkLst>
          <pc:docMk/>
          <pc:sldMk cId="3244356699" sldId="264"/>
        </pc:sldMkLst>
        <pc:spChg chg="mod">
          <ac:chgData name="Christian Huberts" userId="27808154-ba9e-4ffa-b097-6fa3591e9430" providerId="ADAL" clId="{B00DEC17-6F86-4DDC-9BF1-EFDEE6B786D9}" dt="2026-01-29T14:28:01.563" v="1" actId="20577"/>
          <ac:spMkLst>
            <pc:docMk/>
            <pc:sldMk cId="3244356699" sldId="264"/>
            <ac:spMk id="3" creationId="{188A3C38-0B29-E871-0955-9FA42232F1A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F45B87F-86BE-DE79-A7F0-FBC7BE3BA6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2C02395-77F9-9329-3A48-5537483AF5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7296C-DDCE-4841-9D90-5021BE003FC6}" type="datetimeFigureOut">
              <a:rPr lang="de-DE" smtClean="0"/>
              <a:t>29.01.2026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3CAABB6-9A33-120C-07E8-731773455D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48F670B-2A9E-2E0C-7EDA-FDCC8A07EF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B2A19-3E59-8148-834D-C04F284D3E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70535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B3A84-DFEE-634A-B6E6-601C34272543}" type="datetimeFigureOut">
              <a:rPr lang="de-DE" smtClean="0"/>
              <a:t>29.01.2026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17B0A-5869-554B-BD88-A2E80E256F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850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6148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7410C-AE25-88C3-EB1D-A5A4A7B34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0CCCD41-2349-3197-B29C-C97A8D34AA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340027A-57C5-D1B2-F1A5-B2FC375D81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D7CD353-7025-9DA2-AFFE-6D3E2EE9AE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16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0 Inklusion und Ga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429787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00 Einführung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272375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1728000"/>
            <a:ext cx="5316064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6112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9525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6853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ten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9525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999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7873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8"/>
            <a:ext cx="5292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2224038"/>
            <a:ext cx="531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5292000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9999" y="1674212"/>
            <a:ext cx="5316064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7C0A4B03-B94F-9A32-7587-E9DDC1B9E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67403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8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1728000"/>
            <a:ext cx="3348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82FC055-72AB-708D-BC77-B37A091BB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623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34030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B4F64B-213F-F31E-8568-D8790DD7C6B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39998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F4B89CA5-3F83-FEBC-919C-5386D1BC3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37C2741E-DA10-3AB4-AC64-D4C9BF0F1B7D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2224037"/>
            <a:ext cx="3348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4DCC55FE-5880-5D11-8DEE-6E728291D4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27158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DA164AB-886A-B39C-EB7D-F3806787B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37966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1728000"/>
            <a:ext cx="2376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7B79E30A-4097-8A7B-5B60-D4CE76A6C3EC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9A1E4B0-1001-DB23-53D2-9E2499592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8628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796F3D4C-C9A1-2A8A-9F1E-917DEB29E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E1C09586-9530-3F5A-E9D0-1141AF4DB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722CF1E3-F594-2F3F-62B0-924A57FB372F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2224037"/>
            <a:ext cx="2376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A77B4586-FADA-153F-510C-0598BEBAB579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6D71CE4D-76F8-A629-B636-DD361730CB79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3458001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52BB482-65A8-4ECA-C39C-24F079D84290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376002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1339239A-D547-97D0-B0A8-E006277D2415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9290765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4346048-0E03-80F2-FB79-4F821195F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196111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7246977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49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008EE2D-2E6E-C36E-DDE0-7D3291FEF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0050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998" y="1728000"/>
            <a:ext cx="7242031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8062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1E7C95F-E817-620F-D9B2-F06E473C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3043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1 Barriere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522761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01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Barrieretest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29544316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1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BF0DAAD1-9A45-9B72-0808-A8F1A3728A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0000" y="1727400"/>
            <a:ext cx="5832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14CEED1-8CA3-F298-7D32-027CEB9B6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75929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2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728000"/>
            <a:ext cx="8335538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83000" y="0"/>
            <a:ext cx="273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C42E69-8A44-8B32-B6B8-80CE186DE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8335538" cy="90049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509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F3145F9-2F56-F669-F54C-C2DB5E4B4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DEB30039-53C1-9C30-C8A3-3C1F16532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9198" y="512763"/>
            <a:ext cx="5006865" cy="5795962"/>
          </a:xfr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1271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31277-CC62-CE3B-4285-00474A0D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30DC22-AB25-7B3C-DC59-6C35D4AE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666AE4-4591-8910-A4EB-20637CD4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945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80E644C-AF37-B63F-82B2-D8D1A151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86E08-268F-A76E-5218-540353FB0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F69DC72-2BA4-1037-2EF4-696DC29D7C44}"/>
              </a:ext>
            </a:extLst>
          </p:cNvPr>
          <p:cNvSpPr/>
          <p:nvPr userDrawn="1"/>
        </p:nvSpPr>
        <p:spPr>
          <a:xfrm>
            <a:off x="0" y="0"/>
            <a:ext cx="12192000" cy="570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550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2 Makey Ma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A9AF3D8-BBA6-5267-CD60-D1A52DAA12D8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D444C26-2FC2-2AAA-9691-D46B3AE3296B}"/>
              </a:ext>
            </a:extLst>
          </p:cNvPr>
          <p:cNvSpPr txBox="1"/>
          <p:nvPr userDrawn="1"/>
        </p:nvSpPr>
        <p:spPr>
          <a:xfrm>
            <a:off x="515938" y="2124000"/>
            <a:ext cx="276160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02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69A943B-C7C8-92F1-C7C0-4750AFA3BF4B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30300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3 Games für Augen und Oh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C811C55-DA88-5B4B-C0EC-9F5F16C99D4F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DD7ABBF-8FAE-F742-BA54-8A105860421B}"/>
              </a:ext>
            </a:extLst>
          </p:cNvPr>
          <p:cNvSpPr txBox="1"/>
          <p:nvPr userDrawn="1"/>
        </p:nvSpPr>
        <p:spPr>
          <a:xfrm>
            <a:off x="515938" y="2124000"/>
            <a:ext cx="498317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03 Games für Augen und Ohren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4928E1F-9F14-CF64-9832-5FA603CC428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708609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4 Barrieren erkennen mit Opengues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41778D5-5CD8-93F6-6D04-D52C723A990D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AA6A733-55ED-7E75-F7D0-91C5AEC334D4}"/>
              </a:ext>
            </a:extLst>
          </p:cNvPr>
          <p:cNvSpPr txBox="1"/>
          <p:nvPr userDrawn="1"/>
        </p:nvSpPr>
        <p:spPr>
          <a:xfrm>
            <a:off x="515938" y="2124000"/>
            <a:ext cx="6042956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04 Barrieren erkennen mit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Openguessr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2B188BB-DA17-0795-0A00-BEB6CFB792B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173313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5 Games für a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714747E-8714-5E56-E12F-5F708950E5C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EEA3D03-155E-CEEA-FE5E-7224275A58CA}"/>
              </a:ext>
            </a:extLst>
          </p:cNvPr>
          <p:cNvSpPr txBox="1"/>
          <p:nvPr userDrawn="1"/>
        </p:nvSpPr>
        <p:spPr>
          <a:xfrm>
            <a:off x="515938" y="2124000"/>
            <a:ext cx="2912290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05 Games für alle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40DAE1-53F8-0FD0-7D8B-A57F6F47A69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150017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thodenbox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>
            <a:extLst>
              <a:ext uri="{FF2B5EF4-FFF2-40B4-BE49-F238E27FC236}">
                <a16:creationId xmlns:a16="http://schemas.microsoft.com/office/drawing/2014/main" id="{B07C6C1A-B8AA-B465-521F-5A213E3B82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9" y="540000"/>
            <a:ext cx="11136064" cy="5768725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Zwischenkapitel</a:t>
            </a:r>
          </a:p>
        </p:txBody>
      </p:sp>
    </p:spTree>
    <p:extLst>
      <p:ext uri="{BB962C8B-B14F-4D97-AF65-F5344CB8AC3E}">
        <p14:creationId xmlns:p14="http://schemas.microsoft.com/office/powerpoint/2010/main" val="2338500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94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2224037"/>
            <a:ext cx="1113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05 Games für alle | Methodenbox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401DB94-E8C9-A144-CE79-BCA30893FBA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9998" y="1674212"/>
            <a:ext cx="11136065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98059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7451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181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7451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8429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5BB31F07-E9B3-BCFF-2E4E-BBAB8DB72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 dirty="0"/>
              <a:t>05 Games für alle | Methodenbox</a:t>
            </a:r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99A4A7A9-B301-79A5-47F8-77957AB3B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DE1CD7-FF3F-E949-9BEB-BB883F2FC11F}" type="slidenum">
              <a:rPr lang="de-DE" smtClean="0"/>
              <a:pPr/>
              <a:t>‹Nr.›</a:t>
            </a:fld>
            <a:endParaRPr lang="de-DE" b="1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1C42D21-0071-E1D1-BD92-A0DA801FA658}"/>
              </a:ext>
            </a:extLst>
          </p:cNvPr>
          <p:cNvSpPr txBox="1">
            <a:spLocks/>
          </p:cNvSpPr>
          <p:nvPr userDrawn="1"/>
        </p:nvSpPr>
        <p:spPr>
          <a:xfrm>
            <a:off x="3017195" y="6214748"/>
            <a:ext cx="6157611" cy="3795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de-DE"/>
            </a:defPPr>
            <a:lvl1pPr marL="0" algn="l" defTabSz="914400" rtl="0" eaLnBrk="1" latinLnBrk="0" hangingPunct="1">
              <a:defRPr sz="800" b="1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Stiftung Digitale Spielekultur gGmbH | Fachstelle für Jugendmedienkultur NRW</a:t>
            </a:r>
            <a:b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Zentrum für didaktische Computerspielforschung | Schule mit Games gestalten NRW</a:t>
            </a:r>
          </a:p>
        </p:txBody>
      </p:sp>
    </p:spTree>
    <p:extLst>
      <p:ext uri="{BB962C8B-B14F-4D97-AF65-F5344CB8AC3E}">
        <p14:creationId xmlns:p14="http://schemas.microsoft.com/office/powerpoint/2010/main" val="255524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50" r:id="rId2"/>
    <p:sldLayoutId id="2147483652" r:id="rId3"/>
    <p:sldLayoutId id="2147483694" r:id="rId4"/>
    <p:sldLayoutId id="2147483695" r:id="rId5"/>
    <p:sldLayoutId id="2147483660" r:id="rId6"/>
    <p:sldLayoutId id="2147483661" r:id="rId7"/>
    <p:sldLayoutId id="2147483689" r:id="rId8"/>
    <p:sldLayoutId id="2147483666" r:id="rId9"/>
    <p:sldLayoutId id="2147483690" r:id="rId10"/>
    <p:sldLayoutId id="2147483662" r:id="rId11"/>
    <p:sldLayoutId id="2147483663" r:id="rId12"/>
    <p:sldLayoutId id="2147483665" r:id="rId13"/>
    <p:sldLayoutId id="2147483664" r:id="rId14"/>
    <p:sldLayoutId id="2147483659" r:id="rId15"/>
    <p:sldLayoutId id="2147483654" r:id="rId16"/>
    <p:sldLayoutId id="2147483655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  <p15:guide id="8" orient="horz" pos="1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63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B66A66-1927-464F-25D0-8A1B48983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11136064" cy="1214000"/>
          </a:xfrm>
        </p:spPr>
        <p:txBody>
          <a:bodyPr/>
          <a:lstStyle/>
          <a:p>
            <a:r>
              <a:rPr lang="de-DE" dirty="0"/>
              <a:t>Einstieg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8A3C38-0B29-E871-0955-9FA42232F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2330401"/>
            <a:ext cx="5556001" cy="4140000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Wenn ja:</a:t>
            </a:r>
            <a:endParaRPr lang="de-DE" dirty="0"/>
          </a:p>
          <a:p>
            <a:r>
              <a:rPr lang="de-DE" dirty="0"/>
              <a:t>Was sind eure Lieblingsspiele?</a:t>
            </a:r>
            <a:br>
              <a:rPr lang="de-DE" dirty="0"/>
            </a:br>
            <a:r>
              <a:rPr lang="de-DE" dirty="0"/>
              <a:t>Was gefällt euch besonders gut?</a:t>
            </a:r>
          </a:p>
          <a:p>
            <a:r>
              <a:rPr lang="de-DE" dirty="0"/>
              <a:t>Was sind eure Lieblingsfiguren?</a:t>
            </a:r>
            <a:br>
              <a:rPr lang="de-DE" dirty="0"/>
            </a:br>
            <a:r>
              <a:rPr lang="de-DE" dirty="0"/>
              <a:t>Was macht sie stark oder besonders?</a:t>
            </a:r>
          </a:p>
          <a:p>
            <a:r>
              <a:rPr lang="de-DE" dirty="0"/>
              <a:t>Wie oft spielt ihr eine Figur, die euch wirklich ähnlich ist?</a:t>
            </a:r>
          </a:p>
          <a:p>
            <a:r>
              <a:rPr lang="de-DE" dirty="0"/>
              <a:t>Welche Spielelemente können viele Barrieren haben?</a:t>
            </a:r>
          </a:p>
          <a:p>
            <a:r>
              <a:rPr lang="de-DE" dirty="0"/>
              <a:t>Kennt ihr ein inklusives Spiel, </a:t>
            </a:r>
            <a:br>
              <a:rPr lang="de-DE" dirty="0"/>
            </a:br>
            <a:r>
              <a:rPr lang="de-DE" dirty="0"/>
              <a:t>in dem es wenige Barrieren gibt?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E69CF-8034-4BC6-69C5-4DE9C9DD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05 Games für alle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4392B36-A7D0-A33A-2B25-7B30CD6AF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2</a:t>
            </a:fld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F8DD6F61-71F9-2776-384B-4103EDD9ECFF}"/>
              </a:ext>
            </a:extLst>
          </p:cNvPr>
          <p:cNvSpPr txBox="1">
            <a:spLocks/>
          </p:cNvSpPr>
          <p:nvPr/>
        </p:nvSpPr>
        <p:spPr>
          <a:xfrm>
            <a:off x="6126043" y="2302614"/>
            <a:ext cx="5556001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44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6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44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b="1" dirty="0"/>
              <a:t>Wenn nein:</a:t>
            </a:r>
            <a:endParaRPr lang="de-DE" dirty="0"/>
          </a:p>
          <a:p>
            <a:r>
              <a:rPr lang="de-DE" dirty="0"/>
              <a:t>Was würdet ihr gerne für Spiele spielen?</a:t>
            </a:r>
          </a:p>
          <a:p>
            <a:r>
              <a:rPr lang="de-DE" dirty="0"/>
              <a:t>Welche Figuren soll es geben?</a:t>
            </a:r>
          </a:p>
          <a:p>
            <a:r>
              <a:rPr lang="de-DE" dirty="0"/>
              <a:t>Was wünscht ihr euch von Spielen?</a:t>
            </a:r>
          </a:p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EE9DE481-F423-B0C7-0F9D-862BF04F26F6}"/>
              </a:ext>
            </a:extLst>
          </p:cNvPr>
          <p:cNvSpPr txBox="1">
            <a:spLocks/>
          </p:cNvSpPr>
          <p:nvPr/>
        </p:nvSpPr>
        <p:spPr>
          <a:xfrm>
            <a:off x="539999" y="1667036"/>
            <a:ext cx="11136064" cy="3880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tx1"/>
                </a:solidFill>
              </a:rPr>
              <a:t>Spielt ihr selber digitale Spiele?</a:t>
            </a:r>
          </a:p>
        </p:txBody>
      </p:sp>
    </p:spTree>
    <p:extLst>
      <p:ext uri="{BB962C8B-B14F-4D97-AF65-F5344CB8AC3E}">
        <p14:creationId xmlns:p14="http://schemas.microsoft.com/office/powerpoint/2010/main" val="3244356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69B6A-C972-9FF5-98FD-AB8FAB42F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BB6AC4-EE35-35F2-7C18-2A688B720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 für stereotype Rollenbilder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C1678E-C594-218A-DFEF-A6EB3DFEE0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600"/>
              </a:spcBef>
              <a:buNone/>
            </a:pPr>
            <a:r>
              <a:rPr lang="de-DE" b="1" dirty="0"/>
              <a:t>Das Fräulein in Nöten </a:t>
            </a:r>
            <a:br>
              <a:rPr lang="de-DE" b="1" dirty="0"/>
            </a:br>
            <a:r>
              <a:rPr lang="de-DE" dirty="0"/>
              <a:t>Weibliche Figur muss vom männlichen Helden gerettet werden.</a:t>
            </a:r>
            <a:endParaRPr lang="de-DE" b="1" dirty="0"/>
          </a:p>
          <a:p>
            <a:pPr marL="0" indent="0">
              <a:spcBef>
                <a:spcPts val="1600"/>
              </a:spcBef>
              <a:buNone/>
            </a:pPr>
            <a:r>
              <a:rPr lang="de-DE" b="1" dirty="0"/>
              <a:t>Der Nerd / Hacker</a:t>
            </a:r>
            <a:br>
              <a:rPr lang="de-DE" dirty="0"/>
            </a:br>
            <a:r>
              <a:rPr lang="de-DE" dirty="0"/>
              <a:t>Männliche Figur, die unbeliebt ist und wenig Freundinnen und Freunde hat, aber technisch genial ist.</a:t>
            </a:r>
          </a:p>
          <a:p>
            <a:pPr marL="0" indent="0">
              <a:spcBef>
                <a:spcPts val="1600"/>
              </a:spcBef>
              <a:buNone/>
            </a:pPr>
            <a:r>
              <a:rPr lang="de-DE" b="1" dirty="0"/>
              <a:t>Der wahnsinnige Bösewicht</a:t>
            </a:r>
            <a:br>
              <a:rPr lang="de-DE" dirty="0"/>
            </a:br>
            <a:r>
              <a:rPr lang="de-DE" dirty="0"/>
              <a:t>Psychische Erkrankungen wird gleichgesetzt mit Bösartigkeit oder Unberechenbarkeit.</a:t>
            </a:r>
          </a:p>
          <a:p>
            <a:pPr marL="0" indent="0">
              <a:spcBef>
                <a:spcPts val="1600"/>
              </a:spcBef>
              <a:buNone/>
            </a:pPr>
            <a:r>
              <a:rPr lang="de-DE" b="1" dirty="0"/>
              <a:t>Behinderung als Tragödie </a:t>
            </a:r>
            <a:br>
              <a:rPr lang="de-DE" dirty="0"/>
            </a:br>
            <a:r>
              <a:rPr lang="de-DE" dirty="0"/>
              <a:t>Figur wird über ihr Leiden definiert und Mitleid steht statt Stärke im Fokus.</a:t>
            </a:r>
          </a:p>
          <a:p>
            <a:pPr marL="0" indent="0">
              <a:spcBef>
                <a:spcPts val="1600"/>
              </a:spcBef>
              <a:buNone/>
            </a:pPr>
            <a:r>
              <a:rPr lang="de-DE" b="1" dirty="0"/>
              <a:t>Unrealistische Körperbilder</a:t>
            </a:r>
            <a:br>
              <a:rPr lang="de-DE" dirty="0"/>
            </a:br>
            <a:r>
              <a:rPr lang="de-DE" dirty="0"/>
              <a:t>Muskelbepackte Männer und sexualisierte Frauen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AB059B8-FD3E-79CB-B5F8-8C8AC2B02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05 Games für alle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8ACE318-C303-BAD0-BA22-81489AA66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9312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F42B74C-E2D4-1B0C-E7A9-01CBBA2238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Repräsentation in den Medien bedeutet, wie Medien Personen, Personengruppen, Ideen und Ereignisse darstellen, beschreiben und inszenieren.</a:t>
            </a:r>
          </a:p>
          <a:p>
            <a:r>
              <a:rPr lang="de-DE" dirty="0"/>
              <a:t>Gelungene Repräsentation schafft </a:t>
            </a:r>
            <a:br>
              <a:rPr lang="de-DE" dirty="0"/>
            </a:br>
            <a:r>
              <a:rPr lang="de-DE" dirty="0"/>
              <a:t>Sichtbarkeit und normalisiert Vielfalt.</a:t>
            </a:r>
          </a:p>
          <a:p>
            <a:r>
              <a:rPr lang="de-DE" dirty="0"/>
              <a:t>Gelungene Repräsentation fördert das Gefühl </a:t>
            </a:r>
            <a:br>
              <a:rPr lang="de-DE" dirty="0"/>
            </a:br>
            <a:r>
              <a:rPr lang="de-DE" dirty="0"/>
              <a:t>der Zugehörigkeit an der Gesellschaft.</a:t>
            </a:r>
          </a:p>
          <a:p>
            <a:r>
              <a:rPr lang="de-DE" dirty="0"/>
              <a:t>Gelungene Repräsentation fördert das Selbstvertrauen.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2995D1-F5F9-825A-2348-5E6E4ECA4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05 Games für alle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C530DC-AC4C-8671-CDD6-CDEBFF624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4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A92B1BE-10E0-ABF8-B862-3B183D20D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ist Repräsentation wichtig?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BB7EAE-D60F-508D-F411-01F3B00A46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9525" y="1728000"/>
            <a:ext cx="5316538" cy="1070495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Repräsentation in Games fördert </a:t>
            </a:r>
            <a:br>
              <a:rPr lang="de-DE" dirty="0"/>
            </a:br>
            <a:r>
              <a:rPr lang="de-DE" dirty="0"/>
              <a:t>Teilhabe in der Gesellschaft!</a:t>
            </a:r>
          </a:p>
        </p:txBody>
      </p:sp>
    </p:spTree>
    <p:extLst>
      <p:ext uri="{BB962C8B-B14F-4D97-AF65-F5344CB8AC3E}">
        <p14:creationId xmlns:p14="http://schemas.microsoft.com/office/powerpoint/2010/main" val="3136842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4A336A8-F126-72FB-9DB4-8D9F04241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075769"/>
            <a:ext cx="2340000" cy="360000"/>
          </a:xfrm>
        </p:spPr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B068C72-9585-48DE-445C-84EAD4575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075769"/>
            <a:ext cx="578003" cy="360000"/>
          </a:xfrm>
        </p:spPr>
        <p:txBody>
          <a:bodyPr/>
          <a:lstStyle/>
          <a:p>
            <a:fld id="{66DE1CD7-FF3F-E949-9BEB-BB883F2FC11F}" type="slidenum">
              <a:rPr lang="de-DE" smtClean="0"/>
              <a:t>5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0BC8EE5-A19F-9D29-F0F9-ADC011D129D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2960086"/>
            <a:ext cx="2375999" cy="388040"/>
          </a:xfrm>
        </p:spPr>
        <p:txBody>
          <a:bodyPr/>
          <a:lstStyle/>
          <a:p>
            <a:r>
              <a:rPr lang="de-DE" dirty="0"/>
              <a:t>Sehen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85F19D0-460B-2656-EADB-7811CD5334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3509912"/>
            <a:ext cx="2376000" cy="2671812"/>
          </a:xfrm>
        </p:spPr>
        <p:txBody>
          <a:bodyPr/>
          <a:lstStyle/>
          <a:p>
            <a:r>
              <a:rPr lang="de-DE" dirty="0"/>
              <a:t>Farbkontraste</a:t>
            </a:r>
          </a:p>
          <a:p>
            <a:r>
              <a:rPr lang="de-DE" dirty="0"/>
              <a:t>Schriftgröße</a:t>
            </a:r>
          </a:p>
          <a:p>
            <a:r>
              <a:rPr lang="de-DE" dirty="0"/>
              <a:t>Symbole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D497B63-5632-F1EA-E8EF-8F5E5B5D18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3509912"/>
            <a:ext cx="2376000" cy="2671812"/>
          </a:xfrm>
        </p:spPr>
        <p:txBody>
          <a:bodyPr/>
          <a:lstStyle/>
          <a:p>
            <a:r>
              <a:rPr lang="de-DE" dirty="0"/>
              <a:t>Untertitel</a:t>
            </a:r>
          </a:p>
          <a:p>
            <a:r>
              <a:rPr lang="de-DE" dirty="0"/>
              <a:t>Dialoge</a:t>
            </a:r>
          </a:p>
          <a:p>
            <a:r>
              <a:rPr lang="de-DE" dirty="0"/>
              <a:t>Musik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BF55A305-EB00-D530-8A2F-AFF2585C2147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0" y="3509912"/>
            <a:ext cx="2376000" cy="2671812"/>
          </a:xfrm>
        </p:spPr>
        <p:txBody>
          <a:bodyPr/>
          <a:lstStyle/>
          <a:p>
            <a:r>
              <a:rPr lang="de-DE" dirty="0"/>
              <a:t>Controller</a:t>
            </a:r>
          </a:p>
          <a:p>
            <a:r>
              <a:rPr lang="de-DE" dirty="0"/>
              <a:t>Tastenbelegung</a:t>
            </a:r>
          </a:p>
          <a:p>
            <a:r>
              <a:rPr lang="de-DE" dirty="0"/>
              <a:t>Bewegungssteuerung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C6D18DF2-A009-5950-9328-B60FDA89FA68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3509912"/>
            <a:ext cx="2376000" cy="2671812"/>
          </a:xfrm>
        </p:spPr>
        <p:txBody>
          <a:bodyPr/>
          <a:lstStyle/>
          <a:p>
            <a:r>
              <a:rPr lang="de-DE" dirty="0"/>
              <a:t>Sprache</a:t>
            </a:r>
          </a:p>
          <a:p>
            <a:r>
              <a:rPr lang="de-DE" dirty="0"/>
              <a:t>Menüführung</a:t>
            </a:r>
          </a:p>
          <a:p>
            <a:r>
              <a:rPr lang="de-DE" dirty="0"/>
              <a:t>Erklärungen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48286DA-FB9A-8685-A39A-68A8382B8C79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3458001" y="2960086"/>
            <a:ext cx="2375999" cy="388040"/>
          </a:xfrm>
        </p:spPr>
        <p:txBody>
          <a:bodyPr/>
          <a:lstStyle/>
          <a:p>
            <a:r>
              <a:rPr lang="de-DE" dirty="0"/>
              <a:t>Hören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6C826CD5-8F1F-D4F1-FB3E-588FB0FCF08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96001" y="2960086"/>
            <a:ext cx="2375999" cy="388040"/>
          </a:xfrm>
        </p:spPr>
        <p:txBody>
          <a:bodyPr/>
          <a:lstStyle/>
          <a:p>
            <a:r>
              <a:rPr lang="de-DE" dirty="0"/>
              <a:t>Steuern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46622406-4C30-5179-31B5-357B52B54CAC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9290765" y="2960086"/>
            <a:ext cx="2375999" cy="388040"/>
          </a:xfrm>
        </p:spPr>
        <p:txBody>
          <a:bodyPr/>
          <a:lstStyle/>
          <a:p>
            <a:r>
              <a:rPr lang="de-DE" dirty="0"/>
              <a:t>Verstehen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6A2B8BC5-7CFE-46DD-F04C-00678C27F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Zugänglichkeit von Games</a:t>
            </a:r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393AFB11-F25E-9F25-C8D3-D3237F1DB864}"/>
              </a:ext>
            </a:extLst>
          </p:cNvPr>
          <p:cNvSpPr txBox="1">
            <a:spLocks/>
          </p:cNvSpPr>
          <p:nvPr/>
        </p:nvSpPr>
        <p:spPr>
          <a:xfrm>
            <a:off x="539999" y="1667036"/>
            <a:ext cx="11136064" cy="3880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chemeClr val="tx1"/>
                </a:solidFill>
              </a:rPr>
              <a:t>Vier Zugangsbereiche beeinflussen, ob jemand mitspielen kann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266BC17-374A-09D8-9109-AB153E1CE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99" y="2447505"/>
            <a:ext cx="526085" cy="33569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885C4FFB-4ED3-2EC6-C895-CE9E59AAA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000" y="2383257"/>
            <a:ext cx="309007" cy="464193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37CC5B7-CD9A-A877-701A-441E1E15B0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0765" y="2383257"/>
            <a:ext cx="349280" cy="464193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5332ACF6-2013-BB5C-6D27-032E1815B1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8031" y="2383257"/>
            <a:ext cx="464193" cy="46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936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09B4C-244E-6062-6C82-AA460952B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9E5718D-0BE8-15F7-474A-8DA4D4C3643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Zu viel Text.</a:t>
            </a:r>
          </a:p>
          <a:p>
            <a:r>
              <a:rPr lang="de-DE" dirty="0"/>
              <a:t>Keine Mehrsprachigkeit.</a:t>
            </a:r>
          </a:p>
          <a:p>
            <a:r>
              <a:rPr lang="de-DE" dirty="0"/>
              <a:t>Keine Möglichkeit, die Schrift zu vergrößern.</a:t>
            </a:r>
          </a:p>
          <a:p>
            <a:r>
              <a:rPr lang="de-DE" dirty="0"/>
              <a:t>Komplizierte Steuerung.</a:t>
            </a:r>
          </a:p>
          <a:p>
            <a:r>
              <a:rPr lang="de-DE" dirty="0"/>
              <a:t>Farben müssen unterschieden werden.</a:t>
            </a:r>
          </a:p>
          <a:p>
            <a:r>
              <a:rPr lang="de-DE" dirty="0"/>
              <a:t>Töne müssen gehört werden.</a:t>
            </a:r>
          </a:p>
          <a:p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D1F976C-5701-98B3-3E31-78CCC77E3F9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Rätsel sind kompliziert.</a:t>
            </a:r>
          </a:p>
          <a:p>
            <a:r>
              <a:rPr lang="de-DE" dirty="0"/>
              <a:t>Man muss schnell reagieren.</a:t>
            </a:r>
          </a:p>
          <a:p>
            <a:r>
              <a:rPr lang="de-DE" dirty="0"/>
              <a:t>Man muss sich Dinge merken.</a:t>
            </a:r>
          </a:p>
          <a:p>
            <a:r>
              <a:rPr lang="de-DE" dirty="0"/>
              <a:t>Kein anpassbarer Schwierigkeitsgrad.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>
                <a:solidFill>
                  <a:schemeClr val="accent6"/>
                </a:solidFill>
              </a:rPr>
              <a:t>Was fällt Euch noch ein?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2A02826-2C59-13D5-5329-77CB17F1C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05 Games für alle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15270D4-BBAC-830E-0875-876784280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6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129EB27-E8E4-5139-D0D6-2EA19CA2C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kann Teilhabe am Gaming erschweren?</a:t>
            </a:r>
          </a:p>
        </p:txBody>
      </p:sp>
    </p:spTree>
    <p:extLst>
      <p:ext uri="{BB962C8B-B14F-4D97-AF65-F5344CB8AC3E}">
        <p14:creationId xmlns:p14="http://schemas.microsoft.com/office/powerpoint/2010/main" val="19241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CD736D2-A8A7-D08C-3EC2-4EB4928914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chemeClr val="accent6"/>
                </a:solidFill>
              </a:rPr>
              <a:t>Ihr habt gerade euer eigenes Game-Studio </a:t>
            </a:r>
            <a:br>
              <a:rPr lang="de-DE" b="1" dirty="0">
                <a:solidFill>
                  <a:schemeClr val="accent6"/>
                </a:solidFill>
              </a:rPr>
            </a:br>
            <a:r>
              <a:rPr lang="de-DE" b="1" dirty="0">
                <a:solidFill>
                  <a:schemeClr val="accent6"/>
                </a:solidFill>
              </a:rPr>
              <a:t>gegründet – Glückwunsch!</a:t>
            </a:r>
            <a:endParaRPr lang="de-DE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de-DE" dirty="0"/>
              <a:t>Um ein Spiel zu entwickeln, braucht ihr </a:t>
            </a:r>
            <a:r>
              <a:rPr lang="de-DE" b="1" dirty="0"/>
              <a:t>Geld</a:t>
            </a:r>
            <a:r>
              <a:rPr lang="de-DE" dirty="0"/>
              <a:t>!</a:t>
            </a:r>
          </a:p>
          <a:p>
            <a:pPr marL="0" indent="0">
              <a:buNone/>
            </a:pPr>
            <a:r>
              <a:rPr lang="de-DE" dirty="0"/>
              <a:t>Zum Glück gibt es verschiedene </a:t>
            </a:r>
            <a:r>
              <a:rPr lang="de-DE" b="1" dirty="0"/>
              <a:t>Förderungen</a:t>
            </a:r>
            <a:r>
              <a:rPr lang="de-DE" dirty="0"/>
              <a:t>, die eine Spieleentwicklung unterstützen – aber nur, wenn euer Spiel bestimmte Vorgaben erfüllt.</a:t>
            </a:r>
          </a:p>
          <a:p>
            <a:pPr marL="0" indent="0">
              <a:buNone/>
            </a:pPr>
            <a:r>
              <a:rPr lang="de-DE" b="1" dirty="0"/>
              <a:t>Jede Förderausschreibung stellt besondere Anforderungen: </a:t>
            </a:r>
            <a:r>
              <a:rPr lang="de-DE" dirty="0"/>
              <a:t>Manchmal geht es um Barrierefreiheit, manchmal um Teamarbeit, Vielfalt oder Gerechtigkeit.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65E66C-78E1-89D8-50A1-3966D14A7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05 Games für alle | Methodenbox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EBCDE58-FC80-1D6B-C6E6-91E465DD1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7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5FFAAED-1B04-2514-A779-9635D0BD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 zum Planspiel „Games für alle“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10140F-8615-E7B6-B7B4-2226A8786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9525" y="1728000"/>
            <a:ext cx="5316538" cy="2014600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Eure Aufgabe ist es, ein Spielkonzept zu entwerfen, das diese Bedingungen erfüllt, </a:t>
            </a:r>
            <a:br>
              <a:rPr lang="de-DE" b="1" dirty="0"/>
            </a:br>
            <a:r>
              <a:rPr lang="de-DE" b="1" dirty="0"/>
              <a:t>um den Zuschlag zu bekommen!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Viel Erfolg – und möge </a:t>
            </a:r>
            <a:br>
              <a:rPr lang="de-DE" dirty="0"/>
            </a:br>
            <a:r>
              <a:rPr lang="de-DE" dirty="0"/>
              <a:t>das fairste Spiel gewinnen!</a:t>
            </a:r>
          </a:p>
        </p:txBody>
      </p:sp>
    </p:spTree>
    <p:extLst>
      <p:ext uri="{BB962C8B-B14F-4D97-AF65-F5344CB8AC3E}">
        <p14:creationId xmlns:p14="http://schemas.microsoft.com/office/powerpoint/2010/main" val="1462578751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Zwischenkapitel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Inhalte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>
        <a:spAutoFit/>
      </a:bodyPr>
      <a:lstStyle>
        <a:defPPr algn="l">
          <a:defRPr sz="16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519FD55B86A5B479F8BAF1FFCB86B90" ma:contentTypeVersion="15" ma:contentTypeDescription="Ein neues Dokument erstellen." ma:contentTypeScope="" ma:versionID="e1d8a88fb0913c71f04c882e24c5774f">
  <xsd:schema xmlns:xsd="http://www.w3.org/2001/XMLSchema" xmlns:xs="http://www.w3.org/2001/XMLSchema" xmlns:p="http://schemas.microsoft.com/office/2006/metadata/properties" xmlns:ns2="929eb060-2697-4bd0-9e37-07983e74b794" xmlns:ns3="4248999b-fc3c-49f5-bd29-e9b668809f46" targetNamespace="http://schemas.microsoft.com/office/2006/metadata/properties" ma:root="true" ma:fieldsID="f58889015fe47e597bc6bacc805d8d61" ns2:_="" ns3:_="">
    <xsd:import namespace="929eb060-2697-4bd0-9e37-07983e74b794"/>
    <xsd:import namespace="4248999b-fc3c-49f5-bd29-e9b668809f4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eb060-2697-4bd0-9e37-07983e74b79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7b3e8bc-12db-46be-a341-b5bafef6bc53}" ma:internalName="TaxCatchAll" ma:showField="CatchAllData" ma:web="929eb060-2697-4bd0-9e37-07983e74b7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48999b-fc3c-49f5-bd29-e9b668809f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248999b-fc3c-49f5-bd29-e9b668809f46">
      <Terms xmlns="http://schemas.microsoft.com/office/infopath/2007/PartnerControls"/>
    </lcf76f155ced4ddcb4097134ff3c332f>
    <TaxCatchAll xmlns="929eb060-2697-4bd0-9e37-07983e74b794" xsi:nil="true"/>
    <_dlc_DocId xmlns="929eb060-2697-4bd0-9e37-07983e74b794">5RUT42TFMVU5-1569772645-2767</_dlc_DocId>
    <_dlc_DocIdUrl xmlns="929eb060-2697-4bd0-9e37-07983e74b794">
      <Url>https://stiftungspielekultur.sharepoint.com/sites/Projektarbeit/_layouts/15/DocIdRedir.aspx?ID=5RUT42TFMVU5-1569772645-2767</Url>
      <Description>5RUT42TFMVU5-1569772645-2767</Description>
    </_dlc_DocIdUrl>
  </documentManagement>
</p:properties>
</file>

<file path=customXml/itemProps1.xml><?xml version="1.0" encoding="utf-8"?>
<ds:datastoreItem xmlns:ds="http://schemas.openxmlformats.org/officeDocument/2006/customXml" ds:itemID="{78A79139-CDFD-4C35-94A9-093A7F8793D3}"/>
</file>

<file path=customXml/itemProps2.xml><?xml version="1.0" encoding="utf-8"?>
<ds:datastoreItem xmlns:ds="http://schemas.openxmlformats.org/officeDocument/2006/customXml" ds:itemID="{CBE6015F-0875-4963-9E27-05E24607FB20}"/>
</file>

<file path=customXml/itemProps3.xml><?xml version="1.0" encoding="utf-8"?>
<ds:datastoreItem xmlns:ds="http://schemas.openxmlformats.org/officeDocument/2006/customXml" ds:itemID="{EE92034C-2D79-4EAC-A777-185DD337F1E7}"/>
</file>

<file path=customXml/itemProps4.xml><?xml version="1.0" encoding="utf-8"?>
<ds:datastoreItem xmlns:ds="http://schemas.openxmlformats.org/officeDocument/2006/customXml" ds:itemID="{C4F1BDA5-F080-4F86-AC9B-6D0F9AEFFCA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</Words>
  <Application>Microsoft Office PowerPoint</Application>
  <PresentationFormat>Breitbild</PresentationFormat>
  <Paragraphs>76</Paragraphs>
  <Slides>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Aptos</vt:lpstr>
      <vt:lpstr>Arial</vt:lpstr>
      <vt:lpstr>Titelfolien</vt:lpstr>
      <vt:lpstr>Zwischenkapitel</vt:lpstr>
      <vt:lpstr>Inhalte</vt:lpstr>
      <vt:lpstr>PowerPoint-Präsentation</vt:lpstr>
      <vt:lpstr>Einstieg</vt:lpstr>
      <vt:lpstr>Beispiele für stereotype Rollenbilder</vt:lpstr>
      <vt:lpstr>Warum ist Repräsentation wichtig?</vt:lpstr>
      <vt:lpstr>Zugänglichkeit von Games</vt:lpstr>
      <vt:lpstr>Was kann Teilhabe am Gaming erschweren?</vt:lpstr>
      <vt:lpstr>Aufgabe zum Planspiel „Games für alle“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Juliane Strehmann</dc:creator>
  <cp:lastModifiedBy>Christian Huberts</cp:lastModifiedBy>
  <cp:revision>42</cp:revision>
  <dcterms:created xsi:type="dcterms:W3CDTF">2025-12-04T14:18:02Z</dcterms:created>
  <dcterms:modified xsi:type="dcterms:W3CDTF">2026-01-29T14:29:14Z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0x0101000519FD55B86A5B479F8BAF1FFCB86B90</vt:lpwstr>
  </property>
  <property fmtid="{D5CDD505-2E9C-101B-9397-08002B2CF9AE}" pid="3" name="_dlc_DocIdItemGuid">
    <vt:lpwstr>feced659-a626-4d9e-93d4-e650fb9ad11a</vt:lpwstr>
  </property>
</Properties>
</file>